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8" r:id="rId4"/>
    <p:sldId id="289" r:id="rId5"/>
    <p:sldId id="296" r:id="rId6"/>
    <p:sldId id="294" r:id="rId7"/>
    <p:sldId id="299" r:id="rId8"/>
    <p:sldId id="300" r:id="rId9"/>
    <p:sldId id="301" r:id="rId10"/>
    <p:sldId id="302" r:id="rId11"/>
    <p:sldId id="291" r:id="rId12"/>
    <p:sldId id="297" r:id="rId13"/>
    <p:sldId id="260" r:id="rId14"/>
    <p:sldId id="266" r:id="rId15"/>
    <p:sldId id="287" r:id="rId16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5" autoAdjust="0"/>
    <p:restoredTop sz="94660"/>
  </p:normalViewPr>
  <p:slideViewPr>
    <p:cSldViewPr snapToGrid="0">
      <p:cViewPr>
        <p:scale>
          <a:sx n="100" d="100"/>
          <a:sy n="100" d="100"/>
        </p:scale>
        <p:origin x="-15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023C-003E-4285-BAD2-4B2CAB397385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A181EB-A7AF-4948-8D51-E797EA421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2D602-1C40-4E1E-9456-A216751F9A96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5516-B26D-4D98-A816-E38AAF127CAC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566A-7A43-4224-9893-3348A2742B20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2154-F575-40D3-B14F-C831F827D0DC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B7CD-2BCC-465D-8E59-7A5F61C9AF26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0A5D3-F1E8-4813-8CB7-D76D690D2B9A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5AF6-2CC9-4259-A90D-93DE2148B64F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BD47A-6D16-4EA0-B53B-16EA04B39527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08F8-FE03-4126-88FA-D4132BC1A2C2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24DFB-5CF5-4E51-8E59-6B136C9B7A53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405A6-3DE9-413B-B3B4-CD0DC0C4B79C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1895D-0F3C-488E-A25D-EEA2AFD90DEB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1D9FB-DC52-4CC5-AFD4-7757D4308E34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CEAC5-4219-4E24-94F5-F1ABF9AC83D1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A43F6-0F41-4F8F-AF87-807BDA78535F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61ADE-E80C-405F-943C-BC93D3458AB2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2286A-77F8-4493-9C65-8E3CEF291A48}" type="datetime1">
              <a:rPr lang="en-US" smtClean="0"/>
              <a:t>4/16/2015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1.emf"/><Relationship Id="rId18" Type="http://schemas.openxmlformats.org/officeDocument/2006/relationships/oleObject" Target="../embeddings/oleObject7.bin"/><Relationship Id="rId3" Type="http://schemas.openxmlformats.org/officeDocument/2006/relationships/image" Target="../media/image28.png"/><Relationship Id="rId21" Type="http://schemas.openxmlformats.org/officeDocument/2006/relationships/image" Target="../media/image43.emf"/><Relationship Id="rId7" Type="http://schemas.openxmlformats.org/officeDocument/2006/relationships/image" Target="../media/image33.png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5" Type="http://schemas.openxmlformats.org/officeDocument/2006/relationships/oleObject" Target="../embeddings/oleObject4.bin"/><Relationship Id="rId23" Type="http://schemas.openxmlformats.org/officeDocument/2006/relationships/image" Target="../media/image44.emf"/><Relationship Id="rId10" Type="http://schemas.openxmlformats.org/officeDocument/2006/relationships/image" Target="../media/image36.png"/><Relationship Id="rId19" Type="http://schemas.openxmlformats.org/officeDocument/2006/relationships/image" Target="../media/image42.emf"/><Relationship Id="rId4" Type="http://schemas.openxmlformats.org/officeDocument/2006/relationships/image" Target="../media/image34.png"/><Relationship Id="rId9" Type="http://schemas.openxmlformats.org/officeDocument/2006/relationships/image" Target="../media/image37.png"/><Relationship Id="rId14" Type="http://schemas.openxmlformats.org/officeDocument/2006/relationships/oleObject" Target="../embeddings/oleObject3.bin"/><Relationship Id="rId22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jpeg"/><Relationship Id="rId36" Type="http://schemas.openxmlformats.org/officeDocument/2006/relationships/image" Target="../media/image35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openxmlformats.org/officeDocument/2006/relationships/image" Target="../media/image30.jpeg"/><Relationship Id="rId4" Type="http://schemas.openxmlformats.org/officeDocument/2006/relationships/image" Target="../media/image32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40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orado.gov/revenue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7" y="4531221"/>
            <a:ext cx="9921328" cy="1646302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Division of Motor Vehicles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Military Plates</a:t>
            </a:r>
            <a:br>
              <a:rPr lang="en-US" sz="4000" b="1" dirty="0" smtClean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Presentation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United Veterans Committee </a:t>
            </a:r>
            <a:b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 Colorado </a:t>
            </a: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April 14, 2015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3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Issuance of a Free First Time Issuance Other Military License Plate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3612" y="3647031"/>
            <a:ext cx="1538563" cy="80146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03527" y="5284009"/>
            <a:ext cx="1538563" cy="81634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65" y="3647031"/>
            <a:ext cx="1547117" cy="782975"/>
          </a:xfrm>
          <a:prstGeom prst="rect">
            <a:avLst/>
          </a:prstGeom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33611" y="5271769"/>
            <a:ext cx="1538563" cy="81963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0679" y="5271769"/>
            <a:ext cx="1549056" cy="81618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5432" y="2016195"/>
            <a:ext cx="1559550" cy="816242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3053" y="2049463"/>
            <a:ext cx="1474872" cy="78297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E:\Back Ups\Plate Images\Purple Heart\Purple Heart New Design Passenge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913053" y="3654951"/>
            <a:ext cx="1538563" cy="793542"/>
          </a:xfrm>
          <a:prstGeom prst="rect">
            <a:avLst/>
          </a:prstGeom>
          <a:noFill/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S:\Title and Registration Sections\Administrative Service Unit\Plate Pictures\Distinguished Service Cross\dst_srvc_crs_imag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33612" y="2035245"/>
            <a:ext cx="1538563" cy="81498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887865" y="2853004"/>
            <a:ext cx="154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42-3-213(7)</a:t>
            </a:r>
          </a:p>
          <a:p>
            <a:r>
              <a:rPr lang="en-US" sz="1200" b="1" dirty="0" smtClean="0"/>
              <a:t>Form DR 2181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430303" y="2862529"/>
            <a:ext cx="163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42-3-213(10)</a:t>
            </a:r>
          </a:p>
          <a:p>
            <a:r>
              <a:rPr lang="en-US" sz="1200" b="1" dirty="0" smtClean="0"/>
              <a:t>Form DR 2181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913052" y="2867558"/>
            <a:ext cx="161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42-3-213(10)</a:t>
            </a:r>
          </a:p>
          <a:p>
            <a:r>
              <a:rPr lang="en-US" sz="1200" b="1" dirty="0" smtClean="0"/>
              <a:t>Form DR 2181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75431" y="4448493"/>
            <a:ext cx="16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42-3-213(25)</a:t>
            </a:r>
          </a:p>
          <a:p>
            <a:r>
              <a:rPr lang="en-US" sz="1200" b="1" dirty="0" smtClean="0"/>
              <a:t>Form Not Required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33612" y="4458551"/>
            <a:ext cx="1633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42-3-213(10)</a:t>
            </a:r>
          </a:p>
          <a:p>
            <a:r>
              <a:rPr lang="en-US" sz="1200" b="1" dirty="0" smtClean="0"/>
              <a:t>Form DR 2181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913053" y="4458551"/>
            <a:ext cx="154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42-3-213(2)</a:t>
            </a:r>
          </a:p>
          <a:p>
            <a:r>
              <a:rPr lang="en-US" sz="1200" b="1" dirty="0" smtClean="0"/>
              <a:t>Form DR 2223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93112" y="6100358"/>
            <a:ext cx="1611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42-3-213(10)</a:t>
            </a:r>
          </a:p>
          <a:p>
            <a:r>
              <a:rPr lang="en-US" sz="1200" b="1" dirty="0" smtClean="0"/>
              <a:t>Form DR 2181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425876" y="6110416"/>
            <a:ext cx="154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42-3-213(3)</a:t>
            </a:r>
          </a:p>
          <a:p>
            <a:r>
              <a:rPr lang="en-US" sz="1200" b="1" dirty="0" smtClean="0"/>
              <a:t>Form DR 2502</a:t>
            </a:r>
            <a:endParaRPr lang="en-US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13053" y="6110415"/>
            <a:ext cx="1541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C.R.S. 42-3-213(6)</a:t>
            </a:r>
          </a:p>
          <a:p>
            <a:r>
              <a:rPr lang="en-US" sz="1200" b="1" dirty="0" smtClean="0"/>
              <a:t>Form DR 2130</a:t>
            </a:r>
            <a:endParaRPr lang="en-US" sz="1200" b="1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505847"/>
              </p:ext>
            </p:extLst>
          </p:nvPr>
        </p:nvGraphicFramePr>
        <p:xfrm>
          <a:off x="2505074" y="2016196"/>
          <a:ext cx="1098941" cy="142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Acrobat Document" r:id="rId12" imgW="5829261" imgH="7543646" progId="Acrobat.Document.11">
                  <p:embed/>
                </p:oleObj>
              </mc:Choice>
              <mc:Fallback>
                <p:oleObj name="Acrobat Document" r:id="rId12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505074" y="2016196"/>
                        <a:ext cx="1098941" cy="1422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965976"/>
              </p:ext>
            </p:extLst>
          </p:nvPr>
        </p:nvGraphicFramePr>
        <p:xfrm>
          <a:off x="6067424" y="2049463"/>
          <a:ext cx="10985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Acrobat Document" r:id="rId14" imgW="5829261" imgH="7543646" progId="Acrobat.Document.11">
                  <p:embed/>
                </p:oleObj>
              </mc:Choice>
              <mc:Fallback>
                <p:oleObj name="Acrobat Document" r:id="rId14" imgW="5829261" imgH="7543646" progId="Acrobat.Document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4" y="2049463"/>
                        <a:ext cx="10985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646723"/>
              </p:ext>
            </p:extLst>
          </p:nvPr>
        </p:nvGraphicFramePr>
        <p:xfrm>
          <a:off x="9451616" y="2049463"/>
          <a:ext cx="10985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Acrobat Document" r:id="rId15" imgW="5829261" imgH="7543646" progId="Acrobat.Document.11">
                  <p:embed/>
                </p:oleObj>
              </mc:Choice>
              <mc:Fallback>
                <p:oleObj name="Acrobat Document" r:id="rId15" imgW="5829261" imgH="7543646" progId="Acrobat.Document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616" y="2049463"/>
                        <a:ext cx="10985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32953"/>
              </p:ext>
            </p:extLst>
          </p:nvPr>
        </p:nvGraphicFramePr>
        <p:xfrm>
          <a:off x="6067424" y="3654951"/>
          <a:ext cx="10985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Acrobat Document" r:id="rId16" imgW="5829261" imgH="7543646" progId="Acrobat.Document.11">
                  <p:embed/>
                </p:oleObj>
              </mc:Choice>
              <mc:Fallback>
                <p:oleObj name="Acrobat Document" r:id="rId16" imgW="5829261" imgH="7543646" progId="Acrobat.Document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4" y="3654951"/>
                        <a:ext cx="10985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20558"/>
              </p:ext>
            </p:extLst>
          </p:nvPr>
        </p:nvGraphicFramePr>
        <p:xfrm>
          <a:off x="2511182" y="5284009"/>
          <a:ext cx="10985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Acrobat Document" r:id="rId17" imgW="5829261" imgH="7543646" progId="Acrobat.Document.11">
                  <p:embed/>
                </p:oleObj>
              </mc:Choice>
              <mc:Fallback>
                <p:oleObj name="Acrobat Document" r:id="rId17" imgW="5829261" imgH="7543646" progId="Acrobat.Document.11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182" y="5284009"/>
                        <a:ext cx="1098550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95950"/>
              </p:ext>
            </p:extLst>
          </p:nvPr>
        </p:nvGraphicFramePr>
        <p:xfrm>
          <a:off x="9524999" y="3654951"/>
          <a:ext cx="995208" cy="128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Acrobat Document" r:id="rId18" imgW="5829261" imgH="7543646" progId="Acrobat.Document.11">
                  <p:embed/>
                </p:oleObj>
              </mc:Choice>
              <mc:Fallback>
                <p:oleObj name="Acrobat Document" r:id="rId18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524999" y="3654951"/>
                        <a:ext cx="995208" cy="128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76808"/>
              </p:ext>
            </p:extLst>
          </p:nvPr>
        </p:nvGraphicFramePr>
        <p:xfrm>
          <a:off x="9524999" y="5284009"/>
          <a:ext cx="995208" cy="128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Acrobat Document" r:id="rId20" imgW="5829261" imgH="7543646" progId="Acrobat.Document.11">
                  <p:embed/>
                </p:oleObj>
              </mc:Choice>
              <mc:Fallback>
                <p:oleObj name="Acrobat Document" r:id="rId20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524999" y="5284009"/>
                        <a:ext cx="995208" cy="128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0165636"/>
              </p:ext>
            </p:extLst>
          </p:nvPr>
        </p:nvGraphicFramePr>
        <p:xfrm>
          <a:off x="6067424" y="5284009"/>
          <a:ext cx="995209" cy="128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Acrobat Document" r:id="rId22" imgW="5829261" imgH="7543646" progId="Acrobat.Document.11">
                  <p:embed/>
                </p:oleObj>
              </mc:Choice>
              <mc:Fallback>
                <p:oleObj name="Acrobat Document" r:id="rId22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67424" y="5284009"/>
                        <a:ext cx="995209" cy="128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2505074" y="3654951"/>
            <a:ext cx="102870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 of qualifying documents in lieu of the form</a:t>
            </a:r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668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8" y="2181679"/>
            <a:ext cx="8596668" cy="357393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Ownership of the vehicle must be established in the county of residence of the applicant</a:t>
            </a:r>
          </a:p>
          <a:p>
            <a:pPr lvl="1"/>
            <a:r>
              <a:rPr lang="en-US" sz="2600" dirty="0" smtClean="0"/>
              <a:t>One of the following needs to be provided</a:t>
            </a:r>
          </a:p>
          <a:p>
            <a:pPr lvl="2"/>
            <a:r>
              <a:rPr lang="en-US" sz="2400" dirty="0" smtClean="0"/>
              <a:t>Vehicle title</a:t>
            </a:r>
          </a:p>
          <a:p>
            <a:pPr lvl="2"/>
            <a:r>
              <a:rPr lang="en-US" sz="2400" dirty="0" smtClean="0"/>
              <a:t>Photo copy of vehicle title</a:t>
            </a:r>
          </a:p>
          <a:p>
            <a:pPr lvl="2"/>
            <a:r>
              <a:rPr lang="en-US" sz="2400" dirty="0" smtClean="0"/>
              <a:t>Copy of the DR 2574 – title application</a:t>
            </a:r>
          </a:p>
          <a:p>
            <a:pPr lvl="2"/>
            <a:r>
              <a:rPr lang="en-US" sz="2400" dirty="0" smtClean="0"/>
              <a:t>Copy of the registration receipt</a:t>
            </a:r>
          </a:p>
          <a:p>
            <a:pPr lvl="2"/>
            <a:r>
              <a:rPr lang="en-US" sz="2400" dirty="0" smtClean="0"/>
              <a:t>Proof of current valid insurance</a:t>
            </a:r>
          </a:p>
          <a:p>
            <a:pPr lvl="2"/>
            <a:r>
              <a:rPr lang="en-US" sz="2400" dirty="0" smtClean="0"/>
              <a:t>Proof of emissions compliance (if required)</a:t>
            </a:r>
          </a:p>
          <a:p>
            <a:pPr lvl="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2" y="609600"/>
            <a:ext cx="9395581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Issuance of a Free First Time Issuance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Military 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License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8" y="2467429"/>
            <a:ext cx="8596668" cy="35739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Complete initial transactions by submitting required and application and documentation</a:t>
            </a:r>
          </a:p>
          <a:p>
            <a:pPr lvl="1"/>
            <a:r>
              <a:rPr lang="en-US" sz="2600" dirty="0" smtClean="0"/>
              <a:t>By mail or fax to:</a:t>
            </a:r>
          </a:p>
          <a:p>
            <a:pPr lvl="2"/>
            <a:r>
              <a:rPr lang="en-US" sz="2400" dirty="0" smtClean="0"/>
              <a:t>Department of Revenue, Vehicle Services Unit, P.O. Box 173350, Denver, CO 80214</a:t>
            </a:r>
          </a:p>
          <a:p>
            <a:pPr lvl="2"/>
            <a:r>
              <a:rPr lang="en-US" sz="2400" dirty="0" smtClean="0"/>
              <a:t>Fax to: 303-205-5978</a:t>
            </a:r>
            <a:endParaRPr lang="en-US" sz="2400" dirty="0"/>
          </a:p>
          <a:p>
            <a:pPr lvl="1"/>
            <a:r>
              <a:rPr lang="en-US" sz="2600" dirty="0" smtClean="0"/>
              <a:t>In </a:t>
            </a:r>
            <a:r>
              <a:rPr lang="en-US" sz="2600" dirty="0" smtClean="0"/>
              <a:t>person at Division of Motor Vehicles (DMV)</a:t>
            </a:r>
          </a:p>
          <a:p>
            <a:pPr lvl="2"/>
            <a:r>
              <a:rPr lang="en-US" sz="2400" dirty="0" smtClean="0"/>
              <a:t>1881 </a:t>
            </a:r>
            <a:r>
              <a:rPr lang="en-US" sz="2400" dirty="0" smtClean="0"/>
              <a:t>Pierce </a:t>
            </a:r>
            <a:r>
              <a:rPr lang="en-US" sz="2400" dirty="0" smtClean="0"/>
              <a:t>St, </a:t>
            </a:r>
            <a:r>
              <a:rPr lang="en-US" sz="2400" dirty="0" smtClean="0"/>
              <a:t>Lakewood, CO </a:t>
            </a:r>
            <a:r>
              <a:rPr lang="en-US" sz="2400" dirty="0" smtClean="0"/>
              <a:t>80214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Process for Qualified Individuals for Issuance of a Free First Time Issuance Military 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License Plate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Challenges with the Current Process</a:t>
            </a:r>
            <a:r>
              <a:rPr lang="en-US" sz="2600" dirty="0">
                <a:solidFill>
                  <a:schemeClr val="tx1"/>
                </a:solidFill>
              </a:rPr>
              <a:t/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481" y="1717529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Regardless of where the individual lives the first free first time issuance plate transaction is completed at the Lakewood DMV office</a:t>
            </a:r>
          </a:p>
          <a:p>
            <a:pPr lvl="1"/>
            <a:r>
              <a:rPr lang="en-US" sz="2600" dirty="0" smtClean="0"/>
              <a:t>Mail Transaction - if the application is incomplete, the application and supporting documents are returned via USPS to the customer</a:t>
            </a:r>
          </a:p>
          <a:p>
            <a:pPr lvl="1"/>
            <a:r>
              <a:rPr lang="en-US" sz="2600" dirty="0" smtClean="0"/>
              <a:t>In Person Transaction – if the application is incomplete and customer is unable to provide missing required documents, the application is not processed and returned to the customer</a:t>
            </a:r>
          </a:p>
          <a:p>
            <a:pPr lvl="1"/>
            <a:endParaRPr lang="en-US" sz="2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New Initiative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 Paso, Arapahoe and La Plata Counties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362" y="1884304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El Paso, Arapahoe and La Plata Counties are issuing free first time issuance plates at County motor vehicle offices</a:t>
            </a:r>
          </a:p>
          <a:p>
            <a:pPr lvl="1"/>
            <a:r>
              <a:rPr lang="en-US" sz="2600" dirty="0" smtClean="0"/>
              <a:t>Allows qualified individuals to obtain first time free issuance military plates from their county motor vehicle office</a:t>
            </a:r>
          </a:p>
          <a:p>
            <a:pPr lvl="1"/>
            <a:r>
              <a:rPr lang="en-US" sz="2600" dirty="0" smtClean="0"/>
              <a:t>When fully implemented, there will no longer be a requirement to </a:t>
            </a:r>
            <a:r>
              <a:rPr lang="en-US" sz="2600" smtClean="0"/>
              <a:t>complete the first </a:t>
            </a:r>
            <a:r>
              <a:rPr lang="en-US" sz="2600" dirty="0" smtClean="0"/>
              <a:t>transaction at one State office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8038" y="420914"/>
            <a:ext cx="7766936" cy="1027510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Information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524" y="1764936"/>
            <a:ext cx="7578876" cy="235228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Mike Dixon – DMV Senior Director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michael.dixon@state.co.us</a:t>
            </a:r>
          </a:p>
          <a:p>
            <a:pPr algn="ctr"/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Tony Anderson – Title &amp; Registration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Operations Director</a:t>
            </a: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anthonyj.anderson@state.co.us</a:t>
            </a:r>
          </a:p>
          <a:p>
            <a:pPr algn="ctr"/>
            <a:endParaRPr lang="en-US" sz="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Dylan Ikenouye – Title &amp; Registration Administrative Services Manager</a:t>
            </a:r>
          </a:p>
          <a:p>
            <a:pPr algn="ctr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ylan.ikenouye@state.co.us </a:t>
            </a:r>
          </a:p>
          <a:p>
            <a:pPr algn="ctr"/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85410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United Veterans Committee of Colorado 	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Agenda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State of Colorado Military License Plates</a:t>
            </a:r>
          </a:p>
          <a:p>
            <a:r>
              <a:rPr lang="en-US" sz="2800" dirty="0" smtClean="0"/>
              <a:t>Free First Time Issuance Military License Plates</a:t>
            </a:r>
          </a:p>
          <a:p>
            <a:r>
              <a:rPr lang="en-US" sz="2800" dirty="0" smtClean="0"/>
              <a:t>Requirements for Issuance of a Free First Time Issuance Disabled Veteran and Disabled Veteran Handicap Military License Plate</a:t>
            </a:r>
          </a:p>
          <a:p>
            <a:r>
              <a:rPr lang="en-US" sz="2800" dirty="0"/>
              <a:t>Requirements for Issuance of a Free First Time Issuance </a:t>
            </a:r>
            <a:r>
              <a:rPr lang="en-US" sz="2800" dirty="0" smtClean="0"/>
              <a:t>Other Military License Plate</a:t>
            </a:r>
          </a:p>
          <a:p>
            <a:r>
              <a:rPr lang="en-US" sz="2800" dirty="0" smtClean="0"/>
              <a:t>Current Process for Qualified Individuals for Issuance of a Free First Time Issuance Military License Plate</a:t>
            </a:r>
          </a:p>
          <a:p>
            <a:r>
              <a:rPr lang="en-US" sz="2800" dirty="0"/>
              <a:t>Challenges with the Current Process</a:t>
            </a:r>
          </a:p>
          <a:p>
            <a:r>
              <a:rPr lang="en-US" sz="2800" dirty="0" smtClean="0"/>
              <a:t>New Initiative with El Paso, Arapahoe and La Plata Counties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2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0793285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State of Colorado Military License Plates - 38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47" y="1688650"/>
            <a:ext cx="1416053" cy="74975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" y="2523104"/>
            <a:ext cx="1417320" cy="74952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" y="4180170"/>
            <a:ext cx="1417320" cy="74409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061" y="1661906"/>
            <a:ext cx="1481467" cy="749750"/>
          </a:xfrm>
          <a:prstGeom prst="rect">
            <a:avLst/>
          </a:prstGeom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6280" y="3354924"/>
            <a:ext cx="1417320" cy="75195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547" y="5051028"/>
            <a:ext cx="1417320" cy="74802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5315" y="3357156"/>
            <a:ext cx="1434076" cy="75943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14839" y="5043540"/>
            <a:ext cx="1366144" cy="72441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4" descr="S:\Title and Registration Sections\Administrative Service Unit\License Plates\Plate Images\U.S. Army Special Forces\us_army_spl_fcs_imag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75402" y="1726963"/>
            <a:ext cx="1436688" cy="76182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8" descr="E:\Back Ups\Plate Images\Navy Seals\UDT_SEALS_Pass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48397" y="4210944"/>
            <a:ext cx="1481467" cy="784533"/>
          </a:xfrm>
          <a:prstGeom prst="rect">
            <a:avLst/>
          </a:prstGeom>
          <a:noFill/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S:\Title and Registration Sections\Administrative Service Unit\Plate Pictures\Honorably Discharged Veteran\Honor-Dsch-Vtrn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75402" y="5032346"/>
            <a:ext cx="1436688" cy="76182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49803" y="3345066"/>
            <a:ext cx="1477346" cy="78361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ctr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56060" y="2503002"/>
            <a:ext cx="1481468" cy="78972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49803" y="1702068"/>
            <a:ext cx="1484294" cy="756935"/>
          </a:xfrm>
          <a:prstGeom prst="rect">
            <a:avLst/>
          </a:prstGeom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9" name="Picture 12" descr="S:\Title and Registration Sections\Administrative Service Unit\Plate Pictures\U.S. Air Force\us_air_frc_image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475402" y="2520608"/>
            <a:ext cx="1436688" cy="752016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475402" y="3382252"/>
            <a:ext cx="1436688" cy="76560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256061" y="3345065"/>
            <a:ext cx="1481467" cy="783618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849803" y="2497851"/>
            <a:ext cx="1389082" cy="73378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475402" y="4227640"/>
            <a:ext cx="1436688" cy="76965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 descr="S:\Title and Registration Sections\Administrative Service Unit\Plate Pictures\Vet of Afghanistan War\Veteran of Afghanistan War - Passenger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849803" y="4180170"/>
            <a:ext cx="1389082" cy="71520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S:\Title and Registration Sections\Administrative Service Unit\Plate Pictures\Vet of Iraq War\Veteran of Iraq War - Passenger.jpg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240734" y="5077649"/>
            <a:ext cx="1481467" cy="76101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849803" y="5032346"/>
            <a:ext cx="1389082" cy="73561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S:\Title and Registration Sections\Administrative Service Unit\Plate Pictures\4th Infantry Division\4th Infantry Division PAS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039589" y="1749382"/>
            <a:ext cx="1434076" cy="74857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S:\Title and Registration Sections\Administrative Service Unit\Plate Pictures\Norad\Norad D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7074454" y="4227640"/>
            <a:ext cx="1399211" cy="73037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3" descr="E:\Back Ups\Plate Images\Civil Air Patrol\Civil Air Patrol_Passenger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055315" y="2546823"/>
            <a:ext cx="1436501" cy="749839"/>
          </a:xfrm>
          <a:prstGeom prst="rect">
            <a:avLst/>
          </a:prstGeom>
          <a:noFill/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Title and Registration Sections\Administrative Service Unit\License Plates\Plate Images\10th Mountain\Support the 10th Mountain Passenger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64" y="2560742"/>
            <a:ext cx="1438671" cy="7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Title and Registration Sections\Administrative Service Unit\License Plates\Plate Images\USS Colorado\USS Colorado Submarine Passenger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504" y="3357156"/>
            <a:ext cx="1438132" cy="72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8579349" y="4219498"/>
            <a:ext cx="1446286" cy="753393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S:\Title and Registration Sections\Administrative Service Unit\Plate Pictures\Distinguished Service Cross\dst_srvc_crs_image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8597130" y="5032346"/>
            <a:ext cx="1428506" cy="756691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2" descr="S:\Title and Registration Sections\Administrative Service Unit\License Plates\Plate Images\Disabled Veteran\DV Pass D.jpg"/>
          <p:cNvPicPr>
            <a:picLocks noChangeAspect="1" noChangeArrowheads="1"/>
          </p:cNvPicPr>
          <p:nvPr/>
        </p:nvPicPr>
        <p:blipFill rotWithShape="1">
          <a:blip r:embed="rId31"/>
          <a:srcRect b="2294"/>
          <a:stretch/>
        </p:blipFill>
        <p:spPr bwMode="auto">
          <a:xfrm>
            <a:off x="10079956" y="1783395"/>
            <a:ext cx="1371815" cy="72374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10079956" y="2546823"/>
            <a:ext cx="1371815" cy="72690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10079956" y="3358196"/>
            <a:ext cx="1390663" cy="72784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079956" y="4202341"/>
            <a:ext cx="1390663" cy="73272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10079956" y="5004102"/>
            <a:ext cx="1439626" cy="76385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3837543" y="5880520"/>
            <a:ext cx="1401342" cy="746534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73" descr="E:\Back Ups\Plate Images\Purple Heart\Purple Heart New Design Passenger.jpg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5439366" y="5856002"/>
            <a:ext cx="1472724" cy="759584"/>
          </a:xfrm>
          <a:prstGeom prst="rect">
            <a:avLst/>
          </a:prstGeom>
          <a:noFill/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3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8586964" y="1773674"/>
            <a:ext cx="1409907" cy="748485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/>
          </p:cNvPicPr>
          <p:nvPr/>
        </p:nvPicPr>
        <p:blipFill>
          <a:blip r:embed="rId39"/>
          <a:srcRect/>
          <a:stretch>
            <a:fillRect/>
          </a:stretch>
        </p:blipFill>
        <p:spPr bwMode="auto">
          <a:xfrm>
            <a:off x="2288134" y="5880520"/>
            <a:ext cx="1417320" cy="74694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9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124016" cy="1320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Free First Time Issuance License Plates - 11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926" y="5210628"/>
            <a:ext cx="8596668" cy="104844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Free first time issued military special license plates are exempt all taxes and fees pursuant to C.R.S</a:t>
            </a:r>
          </a:p>
          <a:p>
            <a:pPr lvl="1"/>
            <a:r>
              <a:rPr lang="en-US" sz="1400" dirty="0" smtClean="0"/>
              <a:t>42-3-104(5), (6) and (8); 42-3-213(1)(b)(II)(A), (B), (C), (D), (E), (F) and (I); 42-3-301(2)(b); and 42-3-204(3)(a), (d), (e), (f), (g) and (h)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5950" y="2810999"/>
            <a:ext cx="1976786" cy="102973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5950" y="1557712"/>
            <a:ext cx="1976786" cy="1047477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7607" y="1557712"/>
            <a:ext cx="2003751" cy="1048729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1078" y="2810999"/>
            <a:ext cx="1894954" cy="100598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E:\Back Ups\Plate Images\Purple Heart\Purple Heart New Design Passeng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7607" y="2849403"/>
            <a:ext cx="1976786" cy="1019563"/>
          </a:xfrm>
          <a:prstGeom prst="rect">
            <a:avLst/>
          </a:prstGeom>
          <a:noFill/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S:\Title and Registration Sections\Administrative Service Unit\Plate Pictures\Distinguished Service Cross\dst_srvc_crs_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0162" y="1559322"/>
            <a:ext cx="1976786" cy="104711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7607" y="3946665"/>
            <a:ext cx="1976786" cy="1048867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926" y="2834752"/>
            <a:ext cx="1987776" cy="1005986"/>
          </a:xfrm>
          <a:prstGeom prst="rect">
            <a:avLst/>
          </a:prstGeom>
          <a:effectLst>
            <a:outerShdw blurRad="50800" dist="63500" dir="2700000" algn="ctr" rotWithShape="0">
              <a:schemeClr val="tx1">
                <a:alpha val="40000"/>
              </a:schemeClr>
            </a:outerShdw>
          </a:effectLst>
        </p:spPr>
      </p:pic>
      <p:pic>
        <p:nvPicPr>
          <p:cNvPr id="13" name="Picture 12" descr="S:\Title and Registration Sections\Administrative Service Unit\License Plates\Plate Images\Disabled Veteran\DV Pass D.jpg"/>
          <p:cNvPicPr>
            <a:picLocks noChangeAspect="1" noChangeArrowheads="1"/>
          </p:cNvPicPr>
          <p:nvPr/>
        </p:nvPicPr>
        <p:blipFill rotWithShape="1">
          <a:blip r:embed="rId10"/>
          <a:srcRect b="2294"/>
          <a:stretch/>
        </p:blipFill>
        <p:spPr bwMode="auto">
          <a:xfrm>
            <a:off x="686926" y="1557712"/>
            <a:ext cx="1976786" cy="104291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15950" y="3942442"/>
            <a:ext cx="1976786" cy="1053090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6926" y="3942442"/>
            <a:ext cx="1990268" cy="1048656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22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Issuance of a Free First Time Issuance Disabled Veteran Military License Plate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270520"/>
            <a:ext cx="4185623" cy="3892155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Must meet ONE of the following*:</a:t>
            </a:r>
          </a:p>
          <a:p>
            <a:pPr lvl="1"/>
            <a:r>
              <a:rPr lang="en-US" sz="2600" dirty="0" smtClean="0"/>
              <a:t>Permanent service connected disability rated at 50% or more, or </a:t>
            </a:r>
          </a:p>
          <a:p>
            <a:pPr lvl="1"/>
            <a:r>
              <a:rPr lang="en-US" sz="2600" dirty="0" smtClean="0"/>
              <a:t>Loss or permanent loss of use of one or both feet, or</a:t>
            </a:r>
          </a:p>
          <a:p>
            <a:pPr lvl="1"/>
            <a:r>
              <a:rPr lang="en-US" sz="2600" dirty="0" smtClean="0"/>
              <a:t>Loss or permanent loss of use of one or both hands, or</a:t>
            </a:r>
          </a:p>
          <a:p>
            <a:pPr lvl="1"/>
            <a:r>
              <a:rPr lang="en-US" sz="2600" dirty="0" smtClean="0"/>
              <a:t>Loss of sight in both eyes</a:t>
            </a:r>
          </a:p>
          <a:p>
            <a:pPr marL="457200" lvl="1" indent="0">
              <a:buNone/>
            </a:pPr>
            <a:endParaRPr lang="en-US" sz="2600" dirty="0"/>
          </a:p>
          <a:p>
            <a:pPr marL="457200" lvl="1" indent="0">
              <a:buNone/>
            </a:pPr>
            <a:r>
              <a:rPr lang="en-US" sz="1200" dirty="0" smtClean="0"/>
              <a:t>*Colorado Revised Statutes 42-3-304(3)(a)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8384" y="2270520"/>
            <a:ext cx="4185617" cy="3304117"/>
          </a:xfrm>
        </p:spPr>
        <p:txBody>
          <a:bodyPr>
            <a:normAutofit fontScale="55000" lnSpcReduction="20000"/>
          </a:bodyPr>
          <a:lstStyle/>
          <a:p>
            <a:r>
              <a:rPr lang="en-US" sz="2800" dirty="0"/>
              <a:t>Verification of the qualifications need to be in writing from</a:t>
            </a:r>
          </a:p>
          <a:p>
            <a:pPr lvl="1"/>
            <a:r>
              <a:rPr lang="en-US" sz="2600" dirty="0"/>
              <a:t>The Veterans Administration, or</a:t>
            </a:r>
          </a:p>
          <a:p>
            <a:pPr lvl="1"/>
            <a:r>
              <a:rPr lang="en-US" sz="2600" dirty="0"/>
              <a:t>The branch of service (on Official Military Stationary) from which their compensation is received</a:t>
            </a:r>
          </a:p>
          <a:p>
            <a:pPr lvl="2"/>
            <a:r>
              <a:rPr lang="en-US" sz="2400" dirty="0"/>
              <a:t>Letter needs to state that the individual has a permanent service connected disability rated at 50% or more</a:t>
            </a:r>
          </a:p>
          <a:p>
            <a:r>
              <a:rPr lang="en-US" sz="2800" dirty="0"/>
              <a:t>Honorable discharge from a branch of the Armed Services of the United States</a:t>
            </a:r>
          </a:p>
          <a:p>
            <a:pPr lvl="1"/>
            <a:r>
              <a:rPr lang="en-US" sz="2600" dirty="0"/>
              <a:t>Copy of DD 214 or other discharge documents issued by the Armed Services of the United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S:\Title and Registration Sections\Administrative Service Unit\License Plates\Plate Images\Disabled Veteran\DV Pass D.jpg"/>
          <p:cNvPicPr>
            <a:picLocks noChangeAspect="1" noChangeArrowheads="1"/>
          </p:cNvPicPr>
          <p:nvPr/>
        </p:nvPicPr>
        <p:blipFill rotWithShape="1">
          <a:blip r:embed="rId2"/>
          <a:srcRect b="2294"/>
          <a:stretch/>
        </p:blipFill>
        <p:spPr bwMode="auto">
          <a:xfrm>
            <a:off x="9907126" y="548062"/>
            <a:ext cx="1976786" cy="104291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Process for Qualified Individuals for Issuance of a Free First Time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Issuance Disabled Veteran Military License Plate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8" y="2467429"/>
            <a:ext cx="4576838" cy="3573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Meet requirements listed in previous slide plus</a:t>
            </a:r>
          </a:p>
          <a:p>
            <a:r>
              <a:rPr lang="en-US" sz="2800" dirty="0" smtClean="0"/>
              <a:t>Submit a completed     DR 2380</a:t>
            </a:r>
            <a:endParaRPr lang="en-US" sz="2400" dirty="0" smtClean="0"/>
          </a:p>
          <a:p>
            <a:pPr lvl="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0" y="1998481"/>
            <a:ext cx="3597780" cy="4614421"/>
          </a:xfrm>
          <a:prstGeom prst="rect">
            <a:avLst/>
          </a:prstGeom>
        </p:spPr>
      </p:pic>
      <p:pic>
        <p:nvPicPr>
          <p:cNvPr id="6" name="Picture 5" descr="S:\Title and Registration Sections\Administrative Service Unit\License Plates\Plate Images\Disabled Veteran\DV Pass D.jpg"/>
          <p:cNvPicPr>
            <a:picLocks noChangeAspect="1" noChangeArrowheads="1"/>
          </p:cNvPicPr>
          <p:nvPr/>
        </p:nvPicPr>
        <p:blipFill rotWithShape="1">
          <a:blip r:embed="rId3"/>
          <a:srcRect b="2294"/>
          <a:stretch/>
        </p:blipFill>
        <p:spPr bwMode="auto">
          <a:xfrm>
            <a:off x="9907126" y="509961"/>
            <a:ext cx="1976786" cy="104291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2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Issuance of a Free First Time Issuance Disabled Veteran Handicap Military License Plate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270520"/>
            <a:ext cx="4185623" cy="3892155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en-US" sz="2800" dirty="0" smtClean="0"/>
              <a:t>Meet the requirements to be issued and Disabled Veteran Military License Plate, and</a:t>
            </a:r>
          </a:p>
          <a:p>
            <a:pPr marL="0" lvl="1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</a:t>
            </a:r>
            <a:r>
              <a:rPr lang="en-US" sz="1200" dirty="0" smtClean="0"/>
              <a:t>*Colorado </a:t>
            </a:r>
            <a:r>
              <a:rPr lang="en-US" sz="1200" dirty="0"/>
              <a:t>Revised Statutes 42-3-304(3)(a)</a:t>
            </a:r>
          </a:p>
          <a:p>
            <a:r>
              <a:rPr lang="en-US" sz="2800" dirty="0" smtClean="0"/>
              <a:t>Meet the Person with Disabilities requirements</a:t>
            </a:r>
          </a:p>
          <a:p>
            <a:pPr marL="0" indent="0">
              <a:buNone/>
            </a:pPr>
            <a:r>
              <a:rPr lang="en-US" sz="1200" dirty="0" smtClean="0"/>
              <a:t>*</a:t>
            </a:r>
            <a:r>
              <a:rPr lang="en-US" sz="1200" dirty="0"/>
              <a:t>Colorado Revised Statutes </a:t>
            </a:r>
            <a:r>
              <a:rPr lang="en-US" sz="1200" dirty="0" smtClean="0"/>
              <a:t>42-3-213 (5)(</a:t>
            </a:r>
            <a:r>
              <a:rPr lang="en-US" sz="1200" dirty="0"/>
              <a:t>a</a:t>
            </a:r>
            <a:r>
              <a:rPr lang="en-US" sz="1200" dirty="0" smtClean="0"/>
              <a:t>)(II)</a:t>
            </a:r>
            <a:endParaRPr lang="en-US" sz="1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088384" y="2270520"/>
            <a:ext cx="6455916" cy="3730230"/>
          </a:xfrm>
        </p:spPr>
        <p:txBody>
          <a:bodyPr>
            <a:noAutofit/>
          </a:bodyPr>
          <a:lstStyle/>
          <a:p>
            <a:r>
              <a:rPr lang="en-US" sz="1200" dirty="0" smtClean="0"/>
              <a:t>Person with Disabilities requirement:</a:t>
            </a:r>
          </a:p>
          <a:p>
            <a:pPr lvl="1"/>
            <a:r>
              <a:rPr lang="en-US" sz="1200" dirty="0"/>
              <a:t>Persons With Disabilities must meet one of the criteria below and have it verified in writing by </a:t>
            </a:r>
            <a:r>
              <a:rPr lang="en-US" sz="1200" dirty="0" smtClean="0"/>
              <a:t>a medical </a:t>
            </a:r>
            <a:r>
              <a:rPr lang="en-US" sz="1200" dirty="0"/>
              <a:t>professional*: </a:t>
            </a:r>
          </a:p>
          <a:p>
            <a:pPr lvl="1"/>
            <a:r>
              <a:rPr lang="en-US" sz="1200" dirty="0" smtClean="0"/>
              <a:t>1</a:t>
            </a:r>
            <a:r>
              <a:rPr lang="en-US" sz="1200" dirty="0"/>
              <a:t>) Mobility: Persons who cannot walk two-hundred feet without stopping to rest. </a:t>
            </a:r>
          </a:p>
          <a:p>
            <a:pPr lvl="1"/>
            <a:r>
              <a:rPr lang="en-US" sz="1200" dirty="0" smtClean="0"/>
              <a:t>2</a:t>
            </a:r>
            <a:r>
              <a:rPr lang="en-US" sz="1200" dirty="0"/>
              <a:t>) Assisted Mobility: Persons who cannot walk without the use of, or assistance from, a brace, cane, crutch, another </a:t>
            </a:r>
            <a:r>
              <a:rPr lang="en-US" sz="1200" dirty="0" smtClean="0"/>
              <a:t>person</a:t>
            </a:r>
            <a:r>
              <a:rPr lang="en-US" sz="1200" dirty="0"/>
              <a:t>, prosthetic device, wheelchair, or other assistive device. </a:t>
            </a:r>
          </a:p>
          <a:p>
            <a:pPr lvl="1"/>
            <a:r>
              <a:rPr lang="en-US" sz="1200" dirty="0" smtClean="0"/>
              <a:t>3</a:t>
            </a:r>
            <a:r>
              <a:rPr lang="en-US" sz="1200" dirty="0"/>
              <a:t>) Respiratory: Persons who are restricted by lung disease to such an extent that the person’s forced (respiratory) </a:t>
            </a:r>
            <a:r>
              <a:rPr lang="en-US" sz="1200" dirty="0" smtClean="0"/>
              <a:t>expiratory </a:t>
            </a:r>
            <a:r>
              <a:rPr lang="en-US" sz="1200" dirty="0"/>
              <a:t>volume for one second when measured by </a:t>
            </a:r>
            <a:r>
              <a:rPr lang="en-US" sz="1200" dirty="0" err="1"/>
              <a:t>spirometry</a:t>
            </a:r>
            <a:r>
              <a:rPr lang="en-US" sz="1200" dirty="0"/>
              <a:t> is less than one liter, or the arterial oxygen tension is less </a:t>
            </a:r>
            <a:r>
              <a:rPr lang="en-US" sz="1200" dirty="0" smtClean="0"/>
              <a:t>than </a:t>
            </a:r>
            <a:r>
              <a:rPr lang="en-US" sz="1200" dirty="0"/>
              <a:t>sixty mm/hg on room air or at rest. </a:t>
            </a:r>
          </a:p>
          <a:p>
            <a:pPr lvl="1"/>
            <a:r>
              <a:rPr lang="en-US" sz="1200" dirty="0" smtClean="0"/>
              <a:t>4) </a:t>
            </a:r>
            <a:r>
              <a:rPr lang="en-US" sz="1200" dirty="0"/>
              <a:t>Oxygen: Persons who use portable oxygen. </a:t>
            </a:r>
          </a:p>
          <a:p>
            <a:pPr lvl="1"/>
            <a:r>
              <a:rPr lang="en-US" sz="1200" dirty="0" smtClean="0"/>
              <a:t>5</a:t>
            </a:r>
            <a:r>
              <a:rPr lang="en-US" sz="1200" dirty="0"/>
              <a:t>) Cardiac: Persons who have a cardiac condition to the extent that the person’s functional limitations are classified in </a:t>
            </a:r>
            <a:r>
              <a:rPr lang="en-US" sz="1200" dirty="0" smtClean="0"/>
              <a:t>severity </a:t>
            </a:r>
            <a:r>
              <a:rPr lang="en-US" sz="1200" dirty="0"/>
              <a:t>as class III or IV according to the standards of the American Heart Association. </a:t>
            </a:r>
          </a:p>
          <a:p>
            <a:pPr lvl="1"/>
            <a:r>
              <a:rPr lang="en-US" sz="1200" dirty="0" smtClean="0"/>
              <a:t>6</a:t>
            </a:r>
            <a:r>
              <a:rPr lang="en-US" sz="1200" dirty="0"/>
              <a:t>) Other: Persons who are severely limited in their ability to walk due to an arthritic, neurological, or orthopedic condition.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7300" y="510235"/>
            <a:ext cx="1976786" cy="1047477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8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Process for Qualified Individuals for Issuance of a Free First Time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Issuance Disabled Veteran Handicap Military License Plate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48" y="2467429"/>
            <a:ext cx="4576838" cy="35739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Meet requirements listed in previous slide plus</a:t>
            </a:r>
          </a:p>
          <a:p>
            <a:r>
              <a:rPr lang="en-US" sz="2800" dirty="0" smtClean="0"/>
              <a:t>Submit a completed     DR 2380 and DR 2219</a:t>
            </a:r>
            <a:endParaRPr lang="en-US" sz="2400" dirty="0" smtClean="0"/>
          </a:p>
          <a:p>
            <a:pPr lvl="2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0" y="1998481"/>
            <a:ext cx="3597780" cy="461442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567031"/>
              </p:ext>
            </p:extLst>
          </p:nvPr>
        </p:nvGraphicFramePr>
        <p:xfrm>
          <a:off x="8553449" y="2065156"/>
          <a:ext cx="3416187" cy="4421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4" imgW="5829261" imgH="7543646" progId="Acrobat.Document.11">
                  <p:embed/>
                </p:oleObj>
              </mc:Choice>
              <mc:Fallback>
                <p:oleObj name="Acrobat Document" r:id="rId4" imgW="5829261" imgH="754364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53449" y="2065156"/>
                        <a:ext cx="3416187" cy="4421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7300" y="510235"/>
            <a:ext cx="1976786" cy="1047477"/>
          </a:xfrm>
          <a:prstGeom prst="rect">
            <a:avLst/>
          </a:prstGeom>
          <a:noFill/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3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for Issuance of a Free First Time Issuance Other Military License Plate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745" y="2270520"/>
            <a:ext cx="9411230" cy="389215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Must meet the statutory requirements for the desired plate and submit appropriate application</a:t>
            </a:r>
          </a:p>
          <a:p>
            <a:pPr lvl="1"/>
            <a:r>
              <a:rPr lang="en-US" sz="2400" dirty="0" smtClean="0"/>
              <a:t>See next slide</a:t>
            </a:r>
          </a:p>
          <a:p>
            <a:pPr lvl="1"/>
            <a:r>
              <a:rPr lang="en-US" sz="2400" dirty="0" smtClean="0"/>
              <a:t>For a listing of requirements and to obtain the forms please visit </a:t>
            </a:r>
            <a:r>
              <a:rPr lang="en-US" sz="2400" dirty="0" smtClean="0">
                <a:hlinkClick r:id="rId2"/>
              </a:rPr>
              <a:t>www.Colorado.gov/revenue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1106</Words>
  <Application>Microsoft Office PowerPoint</Application>
  <PresentationFormat>Custom</PresentationFormat>
  <Paragraphs>121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Facet</vt:lpstr>
      <vt:lpstr>Acrobat Document</vt:lpstr>
      <vt:lpstr>  Division of Motor Vehicles Military Plates Presentation United Veterans Committee  of Colorado   April 14, 2015</vt:lpstr>
      <vt:lpstr>United Veterans Committee of Colorado   Agenda</vt:lpstr>
      <vt:lpstr>State of Colorado Military License Plates - 38</vt:lpstr>
      <vt:lpstr>Free First Time Issuance License Plates - 11</vt:lpstr>
      <vt:lpstr>Requirements for Issuance of a Free First Time Issuance Disabled Veteran Military License Plate</vt:lpstr>
      <vt:lpstr>Current Process for Qualified Individuals for Issuance of a Free First Time Issuance Disabled Veteran Military License Plate</vt:lpstr>
      <vt:lpstr>Requirements for Issuance of a Free First Time Issuance Disabled Veteran Handicap Military License Plate</vt:lpstr>
      <vt:lpstr>Current Process for Qualified Individuals for Issuance of a Free First Time Issuance Disabled Veteran Handicap Military License Plate</vt:lpstr>
      <vt:lpstr>Requirements for Issuance of a Free First Time Issuance Other Military License Plate</vt:lpstr>
      <vt:lpstr>Requirements for Issuance of a Free First Time Issuance Other Military License Plate</vt:lpstr>
      <vt:lpstr>Requirements for Issuance of a Free First Time Issuance Military License Plate</vt:lpstr>
      <vt:lpstr>Current Process for Qualified Individuals for Issuance of a Free First Time Issuance Military License Plate</vt:lpstr>
      <vt:lpstr>Challenges with the Current Process </vt:lpstr>
      <vt:lpstr>New Initiative with El Paso, Arapahoe and La Plata Counties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&amp; Registration Sections</dc:title>
  <dc:creator>Anthony Anderson</dc:creator>
  <cp:lastModifiedBy>Ikenouye, Dylan T.</cp:lastModifiedBy>
  <cp:revision>79</cp:revision>
  <cp:lastPrinted>2015-04-16T12:24:15Z</cp:lastPrinted>
  <dcterms:created xsi:type="dcterms:W3CDTF">2014-01-20T21:50:32Z</dcterms:created>
  <dcterms:modified xsi:type="dcterms:W3CDTF">2015-04-16T16:47:09Z</dcterms:modified>
</cp:coreProperties>
</file>